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30"/>
  </p:notesMasterIdLst>
  <p:handoutMasterIdLst>
    <p:handoutMasterId r:id="rId31"/>
  </p:handoutMasterIdLst>
  <p:sldIdLst>
    <p:sldId id="276" r:id="rId2"/>
    <p:sldId id="257" r:id="rId3"/>
    <p:sldId id="265" r:id="rId4"/>
    <p:sldId id="261" r:id="rId5"/>
    <p:sldId id="299" r:id="rId6"/>
    <p:sldId id="266" r:id="rId7"/>
    <p:sldId id="277" r:id="rId8"/>
    <p:sldId id="279" r:id="rId9"/>
    <p:sldId id="280" r:id="rId10"/>
    <p:sldId id="281" r:id="rId11"/>
    <p:sldId id="282" r:id="rId12"/>
    <p:sldId id="278" r:id="rId13"/>
    <p:sldId id="285" r:id="rId14"/>
    <p:sldId id="286" r:id="rId15"/>
    <p:sldId id="287" r:id="rId16"/>
    <p:sldId id="288" r:id="rId17"/>
    <p:sldId id="289" r:id="rId18"/>
    <p:sldId id="290" r:id="rId19"/>
    <p:sldId id="291" r:id="rId20"/>
    <p:sldId id="292" r:id="rId21"/>
    <p:sldId id="294" r:id="rId22"/>
    <p:sldId id="295" r:id="rId23"/>
    <p:sldId id="296" r:id="rId24"/>
    <p:sldId id="270" r:id="rId25"/>
    <p:sldId id="297" r:id="rId26"/>
    <p:sldId id="272" r:id="rId27"/>
    <p:sldId id="300" r:id="rId28"/>
    <p:sldId id="298"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68" d="100"/>
          <a:sy n="68" d="100"/>
        </p:scale>
        <p:origin x="12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2/14/2023</a:t>
            </a:fld>
            <a:endParaRPr lang="en-US" dirty="0"/>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dirty="0"/>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2/14/2023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dirty="0"/>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2/14/2023</a:t>
            </a:fld>
            <a:endParaRPr lang="en-US" dirty="0"/>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2/14/2023</a:t>
            </a:fld>
            <a:endParaRPr lang="en-US" dirty="0"/>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2/14/2023</a:t>
            </a:fld>
            <a:endParaRPr lang="en-US" dirty="0"/>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2/14/2023</a:t>
            </a:fld>
            <a:endParaRPr lang="en-US" dirty="0"/>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2/14/2023</a:t>
            </a:fld>
            <a:endParaRPr lang="en-US" dirty="0"/>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2/14/2023</a:t>
            </a:fld>
            <a:endParaRPr lang="en-US" dirty="0"/>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2/14/2023</a:t>
            </a:fld>
            <a:endParaRPr lang="en-US" dirty="0"/>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2/14/2023</a:t>
            </a:fld>
            <a:endParaRPr lang="en-US" dirty="0"/>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2/14/2023</a:t>
            </a:fld>
            <a:endParaRPr lang="en-US" dirty="0"/>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83" r:id="rId6"/>
    <p:sldLayoutId id="2147483679" r:id="rId7"/>
    <p:sldLayoutId id="2147483680" r:id="rId8"/>
    <p:sldLayoutId id="2147483681" r:id="rId9"/>
    <p:sldLayoutId id="2147483682"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3716-1A4C-0838-86B6-64CAAF77DF5B}"/>
              </a:ext>
            </a:extLst>
          </p:cNvPr>
          <p:cNvSpPr>
            <a:spLocks noGrp="1"/>
          </p:cNvSpPr>
          <p:nvPr>
            <p:ph type="title"/>
          </p:nvPr>
        </p:nvSpPr>
        <p:spPr>
          <a:xfrm>
            <a:off x="1842940" y="2600918"/>
            <a:ext cx="5458120" cy="2127504"/>
          </a:xfrm>
        </p:spPr>
        <p:txBody>
          <a:bodyPr/>
          <a:lstStyle/>
          <a:p>
            <a:r>
              <a:rPr lang="en-US" dirty="0"/>
              <a:t>OPTIMIZATION</a:t>
            </a:r>
            <a:br>
              <a:rPr lang="en-US" dirty="0"/>
            </a:br>
            <a:r>
              <a:rPr lang="en-US" dirty="0"/>
              <a:t>MINI PROJECT</a:t>
            </a:r>
            <a:br>
              <a:rPr lang="en-US" dirty="0"/>
            </a:br>
            <a:endParaRPr lang="en-US" dirty="0"/>
          </a:p>
        </p:txBody>
      </p:sp>
    </p:spTree>
    <p:extLst>
      <p:ext uri="{BB962C8B-B14F-4D97-AF65-F5344CB8AC3E}">
        <p14:creationId xmlns:p14="http://schemas.microsoft.com/office/powerpoint/2010/main" val="945003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E9ADBF-8618-49B3-D993-32C57ACB17DF}"/>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4584E9A4-4342-22BA-C930-BBB4E01D7A91}"/>
              </a:ext>
            </a:extLst>
          </p:cNvPr>
          <p:cNvSpPr>
            <a:spLocks noGrp="1"/>
          </p:cNvSpPr>
          <p:nvPr>
            <p:ph type="title"/>
          </p:nvPr>
        </p:nvSpPr>
        <p:spPr/>
        <p:txBody>
          <a:bodyPr/>
          <a:lstStyle/>
          <a:p>
            <a:r>
              <a:rPr lang="en-US" dirty="0"/>
              <a:t>II. Bruteforce</a:t>
            </a:r>
          </a:p>
        </p:txBody>
      </p:sp>
      <p:sp>
        <p:nvSpPr>
          <p:cNvPr id="4" name="Text Placeholder 3">
            <a:extLst>
              <a:ext uri="{FF2B5EF4-FFF2-40B4-BE49-F238E27FC236}">
                <a16:creationId xmlns:a16="http://schemas.microsoft.com/office/drawing/2014/main" id="{CD959C4F-1800-4C7B-6BD2-68E8FAAF69E7}"/>
              </a:ext>
            </a:extLst>
          </p:cNvPr>
          <p:cNvSpPr>
            <a:spLocks noGrp="1"/>
          </p:cNvSpPr>
          <p:nvPr>
            <p:ph type="body" sz="quarter" idx="13"/>
          </p:nvPr>
        </p:nvSpPr>
        <p:spPr/>
        <p:txBody>
          <a:bodyPr/>
          <a:lstStyle/>
          <a:p>
            <a:pPr marL="514350" indent="-514350">
              <a:buAutoNum type="arabicPeriod"/>
            </a:pPr>
            <a:r>
              <a:rPr lang="en-US" dirty="0"/>
              <a:t>Generate all possible ways to arrange for a period using permutation  with the range from 1 to m (number of rooms)</a:t>
            </a:r>
          </a:p>
          <a:p>
            <a:pPr marL="514350" indent="-514350">
              <a:buAutoNum type="arabicPeriod"/>
            </a:pPr>
            <a:endParaRPr lang="en-US" dirty="0"/>
          </a:p>
          <a:p>
            <a:pPr marL="0" indent="0">
              <a:buNone/>
            </a:pPr>
            <a:endParaRPr lang="en-US" dirty="0"/>
          </a:p>
          <a:p>
            <a:pPr marL="0" indent="0">
              <a:buNone/>
            </a:pPr>
            <a:endParaRPr lang="en-US" dirty="0"/>
          </a:p>
        </p:txBody>
      </p:sp>
      <p:pic>
        <p:nvPicPr>
          <p:cNvPr id="8" name="Picture 7">
            <a:extLst>
              <a:ext uri="{FF2B5EF4-FFF2-40B4-BE49-F238E27FC236}">
                <a16:creationId xmlns:a16="http://schemas.microsoft.com/office/drawing/2014/main" id="{2A9D3902-FE05-DB75-E6AA-44B8E9D70AC5}"/>
              </a:ext>
            </a:extLst>
          </p:cNvPr>
          <p:cNvPicPr>
            <a:picLocks noChangeAspect="1"/>
          </p:cNvPicPr>
          <p:nvPr/>
        </p:nvPicPr>
        <p:blipFill>
          <a:blip r:embed="rId2"/>
          <a:stretch>
            <a:fillRect/>
          </a:stretch>
        </p:blipFill>
        <p:spPr>
          <a:xfrm>
            <a:off x="634797" y="2300140"/>
            <a:ext cx="7874405" cy="3872219"/>
          </a:xfrm>
          <a:prstGeom prst="rect">
            <a:avLst/>
          </a:prstGeom>
        </p:spPr>
      </p:pic>
    </p:spTree>
    <p:extLst>
      <p:ext uri="{BB962C8B-B14F-4D97-AF65-F5344CB8AC3E}">
        <p14:creationId xmlns:p14="http://schemas.microsoft.com/office/powerpoint/2010/main" val="1276026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4AF982-1D0C-5988-0C5F-E9764997E2D7}"/>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9A2EA4C4-597F-D8A0-7980-D11082780995}"/>
              </a:ext>
            </a:extLst>
          </p:cNvPr>
          <p:cNvSpPr>
            <a:spLocks noGrp="1"/>
          </p:cNvSpPr>
          <p:nvPr>
            <p:ph type="title"/>
          </p:nvPr>
        </p:nvSpPr>
        <p:spPr/>
        <p:txBody>
          <a:bodyPr/>
          <a:lstStyle/>
          <a:p>
            <a:r>
              <a:rPr lang="en-US" dirty="0"/>
              <a:t> </a:t>
            </a:r>
          </a:p>
        </p:txBody>
      </p:sp>
      <p:sp>
        <p:nvSpPr>
          <p:cNvPr id="4" name="Text Placeholder 3">
            <a:extLst>
              <a:ext uri="{FF2B5EF4-FFF2-40B4-BE49-F238E27FC236}">
                <a16:creationId xmlns:a16="http://schemas.microsoft.com/office/drawing/2014/main" id="{C9D2B967-9FC6-89F0-85DB-DAAE6F806577}"/>
              </a:ext>
            </a:extLst>
          </p:cNvPr>
          <p:cNvSpPr>
            <a:spLocks noGrp="1"/>
          </p:cNvSpPr>
          <p:nvPr>
            <p:ph type="body" sz="quarter" idx="13"/>
          </p:nvPr>
        </p:nvSpPr>
        <p:spPr/>
        <p:txBody>
          <a:bodyPr/>
          <a:lstStyle/>
          <a:p>
            <a:pPr marL="0" indent="0">
              <a:buNone/>
            </a:pPr>
            <a:r>
              <a:rPr lang="en-US" dirty="0"/>
              <a:t>2. Applying Greedy to take the most subjects arrangement</a:t>
            </a:r>
          </a:p>
          <a:p>
            <a:pPr>
              <a:buFontTx/>
              <a:buChar char="-"/>
            </a:pPr>
            <a:endParaRPr lang="en-US" dirty="0"/>
          </a:p>
          <a:p>
            <a:pPr>
              <a:buFontTx/>
              <a:buChar char="-"/>
            </a:pPr>
            <a:r>
              <a:rPr lang="en-US" dirty="0"/>
              <a:t>Constraint:</a:t>
            </a:r>
          </a:p>
          <a:p>
            <a:pPr>
              <a:buFontTx/>
              <a:buChar char="-"/>
            </a:pPr>
            <a:endParaRPr lang="en-US" dirty="0"/>
          </a:p>
          <a:p>
            <a:pPr marL="0" indent="0">
              <a:buNone/>
            </a:pPr>
            <a:r>
              <a:rPr lang="en-US" dirty="0"/>
              <a:t>+ No pair of conflict subjects in a solution permutation</a:t>
            </a:r>
          </a:p>
          <a:p>
            <a:pPr marL="0" indent="0">
              <a:buNone/>
            </a:pPr>
            <a:endParaRPr lang="en-US" dirty="0"/>
          </a:p>
          <a:p>
            <a:pPr marL="0" indent="0">
              <a:buNone/>
            </a:pPr>
            <a:r>
              <a:rPr lang="en-US" dirty="0"/>
              <a:t>+ Number of students who take the subject i in a permutation &gt; 0 </a:t>
            </a:r>
          </a:p>
        </p:txBody>
      </p:sp>
    </p:spTree>
    <p:extLst>
      <p:ext uri="{BB962C8B-B14F-4D97-AF65-F5344CB8AC3E}">
        <p14:creationId xmlns:p14="http://schemas.microsoft.com/office/powerpoint/2010/main" val="1353438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1B1994D1-B0B9-97CB-A9B2-4F2D31319A30}"/>
              </a:ext>
            </a:extLst>
          </p:cNvPr>
          <p:cNvSpPr>
            <a:spLocks noGrp="1"/>
          </p:cNvSpPr>
          <p:nvPr>
            <p:ph sz="half" idx="1"/>
          </p:nvPr>
        </p:nvSpPr>
        <p:spPr/>
        <p:txBody>
          <a:bodyPr/>
          <a:lstStyle/>
          <a:p>
            <a:r>
              <a:rPr lang="en-US" dirty="0"/>
              <a:t>Pros:</a:t>
            </a:r>
          </a:p>
          <a:p>
            <a:pPr>
              <a:buFontTx/>
              <a:buChar char="-"/>
            </a:pPr>
            <a:r>
              <a:rPr lang="en-US" dirty="0"/>
              <a:t>Only provides optimal solutions</a:t>
            </a:r>
          </a:p>
          <a:p>
            <a:pPr>
              <a:buFontTx/>
              <a:buChar char="-"/>
            </a:pPr>
            <a:r>
              <a:rPr lang="en-US" dirty="0"/>
              <a:t>Capable to runs large size input</a:t>
            </a:r>
          </a:p>
          <a:p>
            <a:r>
              <a:rPr lang="en-US" sz="2400" dirty="0"/>
              <a:t>Cons:</a:t>
            </a:r>
          </a:p>
          <a:p>
            <a:pPr marL="0" indent="0">
              <a:buNone/>
            </a:pPr>
            <a:r>
              <a:rPr lang="en-US" sz="2400" dirty="0"/>
              <a:t>- </a:t>
            </a:r>
            <a:r>
              <a:rPr lang="en-US" dirty="0"/>
              <a:t>Can not handle deep test cases or strict constraints</a:t>
            </a:r>
          </a:p>
          <a:p>
            <a:endParaRPr lang="en-US" sz="2400" dirty="0"/>
          </a:p>
          <a:p>
            <a:pPr marL="0" indent="0">
              <a:buNone/>
            </a:pPr>
            <a:endParaRPr lang="en-US" dirty="0"/>
          </a:p>
        </p:txBody>
      </p:sp>
      <p:sp>
        <p:nvSpPr>
          <p:cNvPr id="4" name="Content Placeholder 3">
            <a:extLst>
              <a:ext uri="{FF2B5EF4-FFF2-40B4-BE49-F238E27FC236}">
                <a16:creationId xmlns:a16="http://schemas.microsoft.com/office/drawing/2014/main" id="{7508968A-F2A2-8005-6E03-B78E65864C76}"/>
              </a:ext>
            </a:extLst>
          </p:cNvPr>
          <p:cNvSpPr>
            <a:spLocks noGrp="1"/>
          </p:cNvSpPr>
          <p:nvPr>
            <p:ph sz="half" idx="2"/>
          </p:nvPr>
        </p:nvSpPr>
        <p:spPr/>
        <p:txBody>
          <a:bodyPr/>
          <a:lstStyle/>
          <a:p>
            <a:r>
              <a:rPr lang="en-US" dirty="0"/>
              <a:t>Pros:</a:t>
            </a:r>
          </a:p>
          <a:p>
            <a:pPr>
              <a:buFontTx/>
              <a:buChar char="-"/>
            </a:pPr>
            <a:r>
              <a:rPr lang="en-US" dirty="0"/>
              <a:t>Works well on strict constraints</a:t>
            </a:r>
          </a:p>
          <a:p>
            <a:pPr>
              <a:buFontTx/>
              <a:buChar char="-"/>
            </a:pPr>
            <a:r>
              <a:rPr lang="en-US" dirty="0"/>
              <a:t>Optimal for every inputs </a:t>
            </a:r>
          </a:p>
          <a:p>
            <a:r>
              <a:rPr lang="en-US" dirty="0"/>
              <a:t>Cons:</a:t>
            </a:r>
          </a:p>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12</a:t>
            </a:fld>
            <a:endParaRPr lang="en-US" dirty="0"/>
          </a:p>
        </p:txBody>
      </p:sp>
      <p:pic>
        <p:nvPicPr>
          <p:cNvPr id="7" name="Picture 6">
            <a:extLst>
              <a:ext uri="{FF2B5EF4-FFF2-40B4-BE49-F238E27FC236}">
                <a16:creationId xmlns:a16="http://schemas.microsoft.com/office/drawing/2014/main" id="{4F79D3B5-B124-079A-5F3A-BA1F4527D1B7}"/>
              </a:ext>
            </a:extLst>
          </p:cNvPr>
          <p:cNvPicPr>
            <a:picLocks noChangeAspect="1"/>
          </p:cNvPicPr>
          <p:nvPr/>
        </p:nvPicPr>
        <p:blipFill>
          <a:blip r:embed="rId2"/>
          <a:stretch>
            <a:fillRect/>
          </a:stretch>
        </p:blipFill>
        <p:spPr>
          <a:xfrm>
            <a:off x="4686994" y="4436135"/>
            <a:ext cx="3995234" cy="976879"/>
          </a:xfrm>
          <a:prstGeom prst="rect">
            <a:avLst/>
          </a:prstGeom>
        </p:spPr>
      </p:pic>
    </p:spTree>
    <p:extLst>
      <p:ext uri="{BB962C8B-B14F-4D97-AF65-F5344CB8AC3E}">
        <p14:creationId xmlns:p14="http://schemas.microsoft.com/office/powerpoint/2010/main" val="2064321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III. CP-Binary Implementation Idea</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250683" y="899542"/>
            <a:ext cx="8674100" cy="5303393"/>
          </a:xfrm>
        </p:spPr>
        <p:txBody>
          <a:bodyPr/>
          <a:lstStyle/>
          <a:p>
            <a:pPr marL="0" indent="0">
              <a:buNone/>
            </a:pPr>
            <a:r>
              <a:rPr lang="en-US" sz="1600" dirty="0"/>
              <a:t>Set up all variables and constraints</a:t>
            </a:r>
          </a:p>
          <a:p>
            <a:pPr marL="0" indent="0">
              <a:buNone/>
            </a:pPr>
            <a:r>
              <a:rPr lang="en-US" sz="1600" dirty="0"/>
              <a:t>p_checked = [] </a:t>
            </a:r>
          </a:p>
          <a:p>
            <a:pPr marL="0" indent="0">
              <a:buNone/>
            </a:pPr>
            <a:r>
              <a:rPr lang="en-US" sz="1600" dirty="0"/>
              <a:t>We set upper_bound = p, lower_bound = 0, then iteratively loop: </a:t>
            </a:r>
          </a:p>
          <a:p>
            <a:pPr marL="0" indent="0">
              <a:buNone/>
            </a:pPr>
            <a:r>
              <a:rPr lang="en-US" sz="1600" dirty="0"/>
              <a:t>	Ortools to check if this p contains any possible answers within 50 secs</a:t>
            </a:r>
          </a:p>
          <a:p>
            <a:pPr marL="0" indent="0">
              <a:buNone/>
            </a:pPr>
            <a:r>
              <a:rPr lang="en-US" sz="1600" dirty="0"/>
              <a:t>	if there is a solution for this p: </a:t>
            </a:r>
          </a:p>
          <a:p>
            <a:pPr marL="0" indent="0">
              <a:buNone/>
            </a:pPr>
            <a:r>
              <a:rPr lang="en-US" sz="1600" dirty="0"/>
              <a:t>		upper_bound = p</a:t>
            </a:r>
          </a:p>
          <a:p>
            <a:pPr marL="0" indent="0">
              <a:buNone/>
            </a:pPr>
            <a:r>
              <a:rPr lang="en-US" sz="1600" dirty="0"/>
              <a:t>		new_p = (upper_bound + lower_bound) //2</a:t>
            </a:r>
          </a:p>
          <a:p>
            <a:pPr marL="0" indent="0">
              <a:buNone/>
            </a:pPr>
            <a:r>
              <a:rPr lang="en-US" sz="1600" dirty="0"/>
              <a:t>	if there is NOT:</a:t>
            </a:r>
            <a:br>
              <a:rPr lang="en-US" sz="1600" dirty="0"/>
            </a:br>
            <a:r>
              <a:rPr lang="en-US" sz="1600" dirty="0"/>
              <a:t>		lower_bound = p + 1</a:t>
            </a:r>
          </a:p>
          <a:p>
            <a:pPr marL="0" indent="0">
              <a:buNone/>
            </a:pPr>
            <a:r>
              <a:rPr lang="en-US" sz="1600" dirty="0"/>
              <a:t>		new_p = (upper_bound + lower_bound) //2</a:t>
            </a:r>
          </a:p>
          <a:p>
            <a:pPr marL="0" indent="0">
              <a:buNone/>
            </a:pPr>
            <a:r>
              <a:rPr lang="en-US" sz="1600" dirty="0"/>
              <a:t>	if there p is already in p_checked:</a:t>
            </a:r>
          </a:p>
          <a:p>
            <a:pPr marL="0" indent="0">
              <a:buNone/>
            </a:pPr>
            <a:r>
              <a:rPr lang="en-US" sz="1600" dirty="0"/>
              <a:t>		p_checked.append (p)</a:t>
            </a:r>
          </a:p>
          <a:p>
            <a:pPr marL="0" indent="0">
              <a:buNone/>
            </a:pPr>
            <a:r>
              <a:rPr lang="en-US" sz="1600" dirty="0"/>
              <a:t>		terminate </a:t>
            </a:r>
          </a:p>
          <a:p>
            <a:pPr marL="0" indent="0">
              <a:buNone/>
            </a:pPr>
            <a:r>
              <a:rPr lang="en-US" sz="1600" dirty="0"/>
              <a:t>	p = new_p</a:t>
            </a:r>
          </a:p>
          <a:p>
            <a:pPr marL="0" indent="0">
              <a:buNone/>
            </a:pPr>
            <a:endParaRPr lang="en-US" sz="1600" dirty="0"/>
          </a:p>
          <a:p>
            <a:pPr marL="0" indent="0">
              <a:buNone/>
            </a:pPr>
            <a:r>
              <a:rPr lang="en-US" sz="1400" dirty="0"/>
              <a:t>Return p_check[-1]</a:t>
            </a:r>
          </a:p>
        </p:txBody>
      </p:sp>
    </p:spTree>
    <p:extLst>
      <p:ext uri="{BB962C8B-B14F-4D97-AF65-F5344CB8AC3E}">
        <p14:creationId xmlns:p14="http://schemas.microsoft.com/office/powerpoint/2010/main" val="2519117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CP-Binary Advantage</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pPr marL="0" indent="0">
              <a:buNone/>
            </a:pPr>
            <a:r>
              <a:rPr lang="en-US" sz="1600" dirty="0"/>
              <a:t>Finds solutions within large size test in relatively low time (3 mins at max for largest test category LSMC, n = 100, m = 20, k = 1000)</a:t>
            </a:r>
          </a:p>
          <a:p>
            <a:pPr marL="0" indent="0">
              <a:buNone/>
            </a:pPr>
            <a:endParaRPr lang="en-US" sz="1600" dirty="0"/>
          </a:p>
          <a:p>
            <a:pPr marL="0" indent="0">
              <a:buNone/>
            </a:pPr>
            <a:r>
              <a:rPr lang="en-US" sz="1600" dirty="0"/>
              <a:t>Very easy to implement </a:t>
            </a:r>
          </a:p>
          <a:p>
            <a:pPr marL="0" indent="0">
              <a:buNone/>
            </a:pPr>
            <a:endParaRPr lang="en-US" sz="1600" dirty="0"/>
          </a:p>
          <a:p>
            <a:pPr marL="0" indent="0">
              <a:buNone/>
            </a:pPr>
            <a:r>
              <a:rPr lang="en-US" sz="1600" dirty="0"/>
              <a:t>The solution is optimal for 4 out of 6 categories (LSFC, MSFC, SSFC, SSMC)</a:t>
            </a:r>
          </a:p>
          <a:p>
            <a:pPr marL="0" indent="0">
              <a:buNone/>
            </a:pPr>
            <a:endParaRPr lang="en-US" sz="1600" dirty="0"/>
          </a:p>
          <a:p>
            <a:pPr marL="0" indent="0">
              <a:buNone/>
            </a:pPr>
            <a:r>
              <a:rPr lang="en-US" sz="1600" dirty="0"/>
              <a:t>The solution is 50% optimal, 50% uncertain but very close to near optimal solution (100% of uncertain answer is different at max 1 more timeslot used) for LSMC, MSMC test). In these test catergories,  the algorithm gives the average anwser exceeding at 6% of optimal answer for LSMC and 4% for MSMC. (Avg Res: 9.33 for LSMC, 11.69 for MSMC)</a:t>
            </a:r>
          </a:p>
          <a:p>
            <a:pPr marL="0" indent="0">
              <a:buNone/>
            </a:pPr>
            <a:endParaRPr lang="en-US" sz="1600" dirty="0"/>
          </a:p>
        </p:txBody>
      </p:sp>
      <p:pic>
        <p:nvPicPr>
          <p:cNvPr id="10" name="Picture 9" descr="Chart, bar chart&#10;&#10;Description automatically generated">
            <a:extLst>
              <a:ext uri="{FF2B5EF4-FFF2-40B4-BE49-F238E27FC236}">
                <a16:creationId xmlns:a16="http://schemas.microsoft.com/office/drawing/2014/main" id="{CFFAF876-9C79-9209-E60B-67EE40611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7175" y="4325239"/>
            <a:ext cx="3277377" cy="1916941"/>
          </a:xfrm>
          <a:prstGeom prst="rect">
            <a:avLst/>
          </a:prstGeom>
        </p:spPr>
      </p:pic>
    </p:spTree>
    <p:extLst>
      <p:ext uri="{BB962C8B-B14F-4D97-AF65-F5344CB8AC3E}">
        <p14:creationId xmlns:p14="http://schemas.microsoft.com/office/powerpoint/2010/main" val="590510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Constraint Programming Disdvantage</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pPr marL="0" indent="0">
              <a:buNone/>
            </a:pPr>
            <a:endParaRPr lang="en-US" sz="2400" dirty="0"/>
          </a:p>
          <a:p>
            <a:pPr marL="0" indent="0">
              <a:buNone/>
            </a:pPr>
            <a:r>
              <a:rPr lang="en-US" sz="2400" dirty="0"/>
              <a:t>Not always get the optimal solution</a:t>
            </a:r>
          </a:p>
          <a:p>
            <a:pPr marL="0" indent="0">
              <a:buNone/>
            </a:pPr>
            <a:endParaRPr lang="en-US" sz="2400" dirty="0"/>
          </a:p>
          <a:p>
            <a:pPr marL="0" indent="0">
              <a:buNone/>
            </a:pPr>
            <a:r>
              <a:rPr lang="en-US" sz="2400" dirty="0"/>
              <a:t>Increased number of constraints considerly increases time.</a:t>
            </a:r>
          </a:p>
          <a:p>
            <a:pPr marL="0" indent="0">
              <a:buNone/>
            </a:pPr>
            <a:endParaRPr lang="en-US" sz="2400" dirty="0"/>
          </a:p>
          <a:p>
            <a:pPr marL="0" indent="0">
              <a:buNone/>
            </a:pPr>
            <a:r>
              <a:rPr lang="en-US" sz="2400" dirty="0"/>
              <a:t>The accuracy may be affected by the consider number of conflict pairs</a:t>
            </a:r>
          </a:p>
          <a:p>
            <a:pPr marL="0" indent="0">
              <a:buNone/>
            </a:pPr>
            <a:endParaRPr lang="en-US" sz="2400" dirty="0"/>
          </a:p>
          <a:p>
            <a:pPr marL="0" indent="0">
              <a:buNone/>
            </a:pPr>
            <a:r>
              <a:rPr lang="en-US" sz="2400" dirty="0"/>
              <a:t>Limited test size compared to Greedy Method</a:t>
            </a:r>
          </a:p>
          <a:p>
            <a:pPr marL="0" indent="0">
              <a:buNone/>
            </a:pPr>
            <a:endParaRPr lang="en-US" dirty="0"/>
          </a:p>
        </p:txBody>
      </p:sp>
    </p:spTree>
    <p:extLst>
      <p:ext uri="{BB962C8B-B14F-4D97-AF65-F5344CB8AC3E}">
        <p14:creationId xmlns:p14="http://schemas.microsoft.com/office/powerpoint/2010/main" val="113054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cs typeface="Lato" panose="020F0502020204030203"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1" i="0" u="none" strike="noStrike" kern="1200" cap="none" spc="0" normalizeH="0" baseline="0" noProof="0" dirty="0">
              <a:ln>
                <a:noFill/>
              </a:ln>
              <a:solidFill>
                <a:srgbClr val="C00000"/>
              </a:solidFill>
              <a:effectLst/>
              <a:uLnTx/>
              <a:uFillTx/>
              <a:latin typeface="Lato" panose="020F0502020204030203" pitchFamily="34" charset="0"/>
              <a:cs typeface="Lato" panose="020F0502020204030203" pitchFamily="34" charset="0"/>
            </a:endParaRP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IV. Greedy Algorithm Idea</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pPr marL="0" indent="0">
              <a:buNone/>
            </a:pPr>
            <a:r>
              <a:rPr lang="en-US" sz="1600" dirty="0"/>
              <a:t>Implementation Idea:</a:t>
            </a:r>
          </a:p>
          <a:p>
            <a:pPr marL="0" indent="0">
              <a:buNone/>
            </a:pPr>
            <a:r>
              <a:rPr lang="en-US" sz="1600" dirty="0"/>
              <a:t>X[i][j][k] variable as the previous method</a:t>
            </a:r>
          </a:p>
          <a:p>
            <a:pPr marL="0" indent="0">
              <a:buNone/>
            </a:pPr>
            <a:r>
              <a:rPr lang="en-US" sz="1600" dirty="0"/>
              <a:t>Sort all subjects  by their scores.</a:t>
            </a:r>
          </a:p>
          <a:p>
            <a:pPr marL="0" indent="0">
              <a:buNone/>
            </a:pPr>
            <a:r>
              <a:rPr lang="en-US" sz="1600" dirty="0"/>
              <a:t>Loop from 1 to n (maximum number of timeslot)</a:t>
            </a:r>
          </a:p>
          <a:p>
            <a:pPr marL="0" indent="0">
              <a:buNone/>
            </a:pPr>
            <a:r>
              <a:rPr lang="en-US" sz="1600" dirty="0"/>
              <a:t>	If subject does not conflict with any previous subjects:</a:t>
            </a:r>
          </a:p>
          <a:p>
            <a:pPr marL="0" indent="0">
              <a:buNone/>
            </a:pPr>
            <a:r>
              <a:rPr lang="en-US" sz="1600" dirty="0"/>
              <a:t>		loop for all available room:</a:t>
            </a:r>
          </a:p>
          <a:p>
            <a:pPr marL="0" indent="0">
              <a:buNone/>
            </a:pPr>
            <a:r>
              <a:rPr lang="en-US" sz="1600" dirty="0"/>
              <a:t>			if X[i][j][k] == 1: </a:t>
            </a:r>
          </a:p>
          <a:p>
            <a:pPr marL="0" indent="0">
              <a:buNone/>
            </a:pPr>
            <a:r>
              <a:rPr lang="en-US" sz="1600" dirty="0"/>
              <a:t>				assign this subject to this room</a:t>
            </a:r>
          </a:p>
          <a:p>
            <a:pPr marL="0" indent="0">
              <a:buNone/>
            </a:pPr>
            <a:r>
              <a:rPr lang="en-US" sz="1600" dirty="0"/>
              <a:t>				remove this room from available room in this timeslot</a:t>
            </a:r>
          </a:p>
          <a:p>
            <a:pPr marL="0" indent="0">
              <a:buNone/>
            </a:pPr>
            <a:r>
              <a:rPr lang="en-US" sz="1600" dirty="0"/>
              <a:t>	If there is no subject left:</a:t>
            </a:r>
          </a:p>
          <a:p>
            <a:pPr marL="0" indent="0">
              <a:buNone/>
            </a:pPr>
            <a:r>
              <a:rPr lang="en-US" sz="1600" dirty="0"/>
              <a:t>		terminate and return current k as the timeslot needed</a:t>
            </a:r>
          </a:p>
          <a:p>
            <a:pPr marL="0" indent="0">
              <a:buNone/>
            </a:pPr>
            <a:r>
              <a:rPr lang="en-US" sz="1600" dirty="0"/>
              <a:t>For  the optimality of the answer, the order of input subjects is important </a:t>
            </a:r>
          </a:p>
          <a:p>
            <a:pPr marL="0" indent="0">
              <a:buNone/>
            </a:pPr>
            <a:endParaRPr lang="en-US" sz="1600" dirty="0"/>
          </a:p>
          <a:p>
            <a:pPr marL="0" indent="0">
              <a:buNone/>
            </a:pPr>
            <a:r>
              <a:rPr lang="en-US" sz="1600" dirty="0"/>
              <a:t>We assign each subject a score computed by their relative number of attendants and number of conflicted pairs they are in, then we sort the subjects in this order</a:t>
            </a:r>
          </a:p>
        </p:txBody>
      </p:sp>
    </p:spTree>
    <p:extLst>
      <p:ext uri="{BB962C8B-B14F-4D97-AF65-F5344CB8AC3E}">
        <p14:creationId xmlns:p14="http://schemas.microsoft.com/office/powerpoint/2010/main" val="1155341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cs typeface="Lato" panose="020F0502020204030203"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1" i="0" u="none" strike="noStrike" kern="1200" cap="none" spc="0" normalizeH="0" baseline="0" noProof="0" dirty="0">
              <a:ln>
                <a:noFill/>
              </a:ln>
              <a:solidFill>
                <a:srgbClr val="C00000"/>
              </a:solidFill>
              <a:effectLst/>
              <a:uLnTx/>
              <a:uFillTx/>
              <a:latin typeface="Lato" panose="020F0502020204030203" pitchFamily="34" charset="0"/>
              <a:cs typeface="Lato" panose="020F0502020204030203" pitchFamily="34" charset="0"/>
            </a:endParaRP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Greedy Algorithm Improvement Idea</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250683" y="899542"/>
            <a:ext cx="8674100" cy="5303393"/>
          </a:xfrm>
        </p:spPr>
        <p:txBody>
          <a:bodyPr/>
          <a:lstStyle/>
          <a:p>
            <a:pPr marL="0" indent="0">
              <a:buNone/>
            </a:pPr>
            <a:r>
              <a:rPr lang="en-US" sz="1800" dirty="0"/>
              <a:t>It is easy to recognize the importance of order of subject to put in.</a:t>
            </a:r>
          </a:p>
          <a:p>
            <a:pPr marL="0" indent="0">
              <a:buNone/>
            </a:pPr>
            <a:endParaRPr lang="en-US" sz="1800" dirty="0"/>
          </a:p>
          <a:p>
            <a:pPr marL="0" indent="0">
              <a:buNone/>
            </a:pPr>
            <a:r>
              <a:rPr lang="en-US" sz="1800" dirty="0"/>
              <a:t>To make this algorithm more robust to any skewed input:</a:t>
            </a:r>
          </a:p>
          <a:p>
            <a:pPr marL="0" indent="0">
              <a:buNone/>
            </a:pPr>
            <a:endParaRPr lang="en-US" sz="1800" dirty="0"/>
          </a:p>
          <a:p>
            <a:pPr marL="457200" lvl="1" indent="0">
              <a:buNone/>
            </a:pPr>
            <a:r>
              <a:rPr lang="en-US" sz="1400" dirty="0"/>
              <a:t>Scaling all the subject attendants down to range of [0,1]</a:t>
            </a:r>
          </a:p>
          <a:p>
            <a:pPr marL="457200" lvl="1" indent="0">
              <a:buNone/>
            </a:pPr>
            <a:endParaRPr lang="en-US" sz="1400" dirty="0"/>
          </a:p>
          <a:p>
            <a:pPr marL="457200" lvl="1" indent="0">
              <a:buNone/>
            </a:pPr>
            <a:r>
              <a:rPr lang="en-US" sz="1400" dirty="0"/>
              <a:t>Scaling all the subject degree in conflicted pairs down to range of [0,1]</a:t>
            </a:r>
          </a:p>
          <a:p>
            <a:pPr marL="457200" lvl="1" indent="0">
              <a:buNone/>
            </a:pPr>
            <a:endParaRPr lang="en-US" sz="1400" dirty="0"/>
          </a:p>
          <a:p>
            <a:pPr marL="457200" lvl="1" indent="0">
              <a:buNone/>
            </a:pPr>
            <a:r>
              <a:rPr lang="en-US" sz="1400" dirty="0"/>
              <a:t>A total score for subject is calculated as follow:</a:t>
            </a:r>
            <a:br>
              <a:rPr lang="en-US" sz="1400" dirty="0"/>
            </a:br>
            <a:r>
              <a:rPr lang="en-US" sz="1400" dirty="0"/>
              <a:t>	score[i] =  attendant_score[i] + conflict_score[i]</a:t>
            </a:r>
          </a:p>
          <a:p>
            <a:pPr marL="457200" lvl="1" indent="0">
              <a:buNone/>
            </a:pPr>
            <a:endParaRPr lang="en-US" sz="1400" dirty="0"/>
          </a:p>
          <a:p>
            <a:pPr marL="457200" lvl="1" indent="0">
              <a:buNone/>
            </a:pPr>
            <a:r>
              <a:rPr lang="en-US" sz="1400" dirty="0"/>
              <a:t>Sorting subjects by their score order </a:t>
            </a:r>
          </a:p>
        </p:txBody>
      </p:sp>
    </p:spTree>
    <p:extLst>
      <p:ext uri="{BB962C8B-B14F-4D97-AF65-F5344CB8AC3E}">
        <p14:creationId xmlns:p14="http://schemas.microsoft.com/office/powerpoint/2010/main" val="1319890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cs typeface="Lato" panose="020F0502020204030203"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1" i="0" u="none" strike="noStrike" kern="1200" cap="none" spc="0" normalizeH="0" baseline="0" noProof="0" dirty="0">
              <a:ln>
                <a:noFill/>
              </a:ln>
              <a:solidFill>
                <a:srgbClr val="C00000"/>
              </a:solidFill>
              <a:effectLst/>
              <a:uLnTx/>
              <a:uFillTx/>
              <a:latin typeface="Lato" panose="020F0502020204030203" pitchFamily="34" charset="0"/>
              <a:cs typeface="Lato" panose="020F0502020204030203" pitchFamily="34" charset="0"/>
            </a:endParaRP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Greedy Algorithm Implementation Idea</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pPr marL="0" indent="0">
              <a:buNone/>
            </a:pPr>
            <a:endParaRPr lang="en-US" sz="1100" dirty="0"/>
          </a:p>
          <a:p>
            <a:pPr marL="0" indent="0">
              <a:buNone/>
            </a:pPr>
            <a:r>
              <a:rPr lang="en-US" sz="1400" dirty="0"/>
              <a:t>A list of ordered remaining subject is created: remain_sub = [] </a:t>
            </a:r>
          </a:p>
          <a:p>
            <a:pPr marL="0" indent="0">
              <a:buNone/>
            </a:pPr>
            <a:r>
              <a:rPr lang="en-US" sz="1400" dirty="0"/>
              <a:t>p = 0</a:t>
            </a:r>
          </a:p>
          <a:p>
            <a:pPr marL="0" indent="0">
              <a:buNone/>
            </a:pPr>
            <a:r>
              <a:rPr lang="en-US" sz="1400" dirty="0"/>
              <a:t>For time in range(n):</a:t>
            </a:r>
          </a:p>
          <a:p>
            <a:pPr marL="0" indent="0">
              <a:buNone/>
            </a:pPr>
            <a:r>
              <a:rPr lang="en-US" sz="1400" dirty="0"/>
              <a:t>	p +=  1</a:t>
            </a:r>
          </a:p>
          <a:p>
            <a:pPr marL="0" indent="0">
              <a:buNone/>
            </a:pPr>
            <a:r>
              <a:rPr lang="en-US" sz="1400" dirty="0"/>
              <a:t>	subject_registed = []</a:t>
            </a:r>
          </a:p>
          <a:p>
            <a:pPr marL="0" indent="0">
              <a:buNone/>
            </a:pPr>
            <a:r>
              <a:rPr lang="en-US" sz="1400" dirty="0"/>
              <a:t>	available_room = []</a:t>
            </a:r>
          </a:p>
          <a:p>
            <a:pPr marL="0" indent="0">
              <a:buNone/>
            </a:pPr>
            <a:r>
              <a:rPr lang="en-US" sz="1400" dirty="0"/>
              <a:t>	for sub in remain_sub:</a:t>
            </a:r>
          </a:p>
          <a:p>
            <a:pPr marL="0" indent="0">
              <a:buNone/>
            </a:pPr>
            <a:r>
              <a:rPr lang="en-US" sz="1400" dirty="0"/>
              <a:t>		if this sub conflict with any sub in subject_registed:</a:t>
            </a:r>
          </a:p>
          <a:p>
            <a:pPr marL="0" indent="0">
              <a:buNone/>
            </a:pPr>
            <a:r>
              <a:rPr lang="en-US" sz="1400" dirty="0"/>
              <a:t>			continue</a:t>
            </a:r>
          </a:p>
          <a:p>
            <a:pPr marL="0" indent="0">
              <a:buNone/>
            </a:pPr>
            <a:r>
              <a:rPr lang="en-US" sz="1400" dirty="0"/>
              <a:t>		for j in available_room:</a:t>
            </a:r>
          </a:p>
          <a:p>
            <a:pPr marL="0" indent="0">
              <a:buNone/>
            </a:pPr>
            <a:r>
              <a:rPr lang="en-US" sz="1400" dirty="0"/>
              <a:t>			if this room capacity &gt; number of attendents of this subject:</a:t>
            </a:r>
          </a:p>
          <a:p>
            <a:pPr marL="0" indent="0">
              <a:buNone/>
            </a:pPr>
            <a:r>
              <a:rPr lang="en-US" sz="1400" dirty="0"/>
              <a:t>				organize at this room, timeslot</a:t>
            </a:r>
          </a:p>
          <a:p>
            <a:pPr marL="0" indent="0">
              <a:buNone/>
            </a:pPr>
            <a:r>
              <a:rPr lang="en-US" sz="1400" dirty="0"/>
              <a:t>				remove this room from available_room</a:t>
            </a:r>
          </a:p>
          <a:p>
            <a:pPr marL="0" indent="0">
              <a:buNone/>
            </a:pPr>
            <a:r>
              <a:rPr lang="en-US" sz="1400" dirty="0"/>
              <a:t>				remove this subject from remain_sub</a:t>
            </a:r>
          </a:p>
          <a:p>
            <a:pPr marL="0" indent="0">
              <a:buNone/>
            </a:pPr>
            <a:r>
              <a:rPr lang="en-US" sz="1400" dirty="0"/>
              <a:t>	if remain_sub is empty:</a:t>
            </a:r>
          </a:p>
          <a:p>
            <a:pPr marL="0" indent="0">
              <a:buNone/>
            </a:pPr>
            <a:r>
              <a:rPr lang="en-US" sz="1400" dirty="0"/>
              <a:t>		end</a:t>
            </a:r>
          </a:p>
          <a:p>
            <a:pPr marL="0" indent="0">
              <a:buNone/>
            </a:pPr>
            <a:endParaRPr lang="en-US" sz="1100" b="1" dirty="0"/>
          </a:p>
        </p:txBody>
      </p:sp>
    </p:spTree>
    <p:extLst>
      <p:ext uri="{BB962C8B-B14F-4D97-AF65-F5344CB8AC3E}">
        <p14:creationId xmlns:p14="http://schemas.microsoft.com/office/powerpoint/2010/main" val="1151198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cs typeface="Lato" panose="020F0502020204030203"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1" i="0" u="none" strike="noStrike" kern="1200" cap="none" spc="0" normalizeH="0" baseline="0" noProof="0" dirty="0">
              <a:ln>
                <a:noFill/>
              </a:ln>
              <a:solidFill>
                <a:srgbClr val="C00000"/>
              </a:solidFill>
              <a:effectLst/>
              <a:uLnTx/>
              <a:uFillTx/>
              <a:latin typeface="Lato" panose="020F0502020204030203" pitchFamily="34" charset="0"/>
              <a:cs typeface="Lato" panose="020F0502020204030203" pitchFamily="34" charset="0"/>
            </a:endParaRP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Greedy Algorithm Advantage </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pPr marL="0" indent="0">
              <a:buNone/>
            </a:pPr>
            <a:r>
              <a:rPr lang="en-US" sz="1800" dirty="0"/>
              <a:t>Really fast computation time. Run up to 2000 subjects, 50 classes, 10000 pairs in less than a minute</a:t>
            </a:r>
          </a:p>
          <a:p>
            <a:pPr marL="0" indent="0">
              <a:buNone/>
            </a:pPr>
            <a:endParaRPr lang="en-US" sz="1800" dirty="0"/>
          </a:p>
          <a:p>
            <a:pPr marL="0" indent="0">
              <a:buNone/>
            </a:pPr>
            <a:r>
              <a:rPr lang="en-US" sz="1800" dirty="0"/>
              <a:t>Quite high optimality. Only exceed near optimal answer at 2% for small test (both many and few constraints) medium size test and large size test with few contraints,</a:t>
            </a:r>
          </a:p>
          <a:p>
            <a:pPr marL="0" indent="0">
              <a:buNone/>
            </a:pPr>
            <a:r>
              <a:rPr lang="en-US" sz="1800" dirty="0"/>
              <a:t>23% at MSMC and LSMC.</a:t>
            </a:r>
          </a:p>
          <a:p>
            <a:pPr marL="0" indent="0">
              <a:buNone/>
            </a:pPr>
            <a:endParaRPr lang="en-US" sz="2400" dirty="0"/>
          </a:p>
          <a:p>
            <a:pPr marL="0" indent="0">
              <a:buNone/>
            </a:pPr>
            <a:endParaRPr lang="en-US" sz="2400" dirty="0"/>
          </a:p>
          <a:p>
            <a:pPr marL="0" indent="0">
              <a:buNone/>
            </a:pPr>
            <a:endParaRPr lang="en-US" sz="2400" dirty="0"/>
          </a:p>
        </p:txBody>
      </p:sp>
      <p:pic>
        <p:nvPicPr>
          <p:cNvPr id="6" name="Picture 5" descr="Chart, bar chart&#10;&#10;Description automatically generated">
            <a:extLst>
              <a:ext uri="{FF2B5EF4-FFF2-40B4-BE49-F238E27FC236}">
                <a16:creationId xmlns:a16="http://schemas.microsoft.com/office/drawing/2014/main" id="{CD576D84-2849-C7F1-CAD1-30808DACB2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354" y="2846034"/>
            <a:ext cx="4878029" cy="3170719"/>
          </a:xfrm>
          <a:prstGeom prst="rect">
            <a:avLst/>
          </a:prstGeom>
        </p:spPr>
      </p:pic>
    </p:spTree>
    <p:extLst>
      <p:ext uri="{BB962C8B-B14F-4D97-AF65-F5344CB8AC3E}">
        <p14:creationId xmlns:p14="http://schemas.microsoft.com/office/powerpoint/2010/main" val="2800879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421636"/>
            <a:ext cx="8165380"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00" dirty="0"/>
              <a:t>PROJECT 8: EXAM SCHEDULING</a:t>
            </a: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2" y="3120272"/>
            <a:ext cx="7342482" cy="129614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400" b="0" dirty="0"/>
              <a:t>Group members:</a:t>
            </a:r>
          </a:p>
          <a:p>
            <a:endParaRPr lang="en-US" sz="2400" b="0" dirty="0"/>
          </a:p>
          <a:p>
            <a:r>
              <a:rPr lang="en-US" sz="2400" b="0" dirty="0"/>
              <a:t>Bùi Minh Quang 20214925</a:t>
            </a:r>
          </a:p>
          <a:p>
            <a:endParaRPr lang="en-US" sz="2400" b="0" dirty="0"/>
          </a:p>
          <a:p>
            <a:r>
              <a:rPr lang="en-US" sz="2400" b="0" dirty="0"/>
              <a:t>Trịnh Thái Dương 20214954</a:t>
            </a:r>
          </a:p>
          <a:p>
            <a:endParaRPr lang="en-US" sz="2400" b="0" dirty="0"/>
          </a:p>
          <a:p>
            <a:r>
              <a:rPr lang="en-US" sz="2400" b="0" dirty="0"/>
              <a:t>Phạm Quang Tùng 20210919</a:t>
            </a:r>
          </a:p>
          <a:p>
            <a:endParaRPr lang="en-US" sz="2800" b="0" dirty="0"/>
          </a:p>
          <a:p>
            <a:endParaRPr lang="en-US" sz="2800" b="0" dirty="0"/>
          </a:p>
          <a:p>
            <a:endParaRPr lang="en-US" sz="2800" b="0" dirty="0"/>
          </a:p>
          <a:p>
            <a:endParaRPr lang="en-US" sz="2800" b="0" dirty="0"/>
          </a:p>
          <a:p>
            <a:endParaRPr lang="en-US" sz="2800" b="0" dirty="0"/>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cs typeface="Lato" panose="020F0502020204030203"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1" i="0" u="none" strike="noStrike" kern="1200" cap="none" spc="0" normalizeH="0" baseline="0" noProof="0" dirty="0">
              <a:ln>
                <a:noFill/>
              </a:ln>
              <a:solidFill>
                <a:srgbClr val="C00000"/>
              </a:solidFill>
              <a:effectLst/>
              <a:uLnTx/>
              <a:uFillTx/>
              <a:latin typeface="Lato" panose="020F0502020204030203" pitchFamily="34" charset="0"/>
              <a:cs typeface="Lato" panose="020F0502020204030203" pitchFamily="34" charset="0"/>
            </a:endParaRP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Greedy Algorithm Disadvantage </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pPr marL="0" indent="0">
              <a:buNone/>
            </a:pPr>
            <a:r>
              <a:rPr lang="en-US" sz="2400" dirty="0"/>
              <a:t>Cannot get the optimal answer</a:t>
            </a:r>
          </a:p>
          <a:p>
            <a:pPr marL="0" indent="0">
              <a:buNone/>
            </a:pPr>
            <a:endParaRPr lang="en-US" sz="2400" dirty="0"/>
          </a:p>
          <a:p>
            <a:pPr marL="0" indent="0">
              <a:buNone/>
            </a:pPr>
            <a:r>
              <a:rPr lang="en-US" sz="2400" dirty="0"/>
              <a:t>The method of getting score can be improved by taking into consideration of complexity of conflicts then assigning different weight to capacity and conflicts factor. In other word, this parameter can be tuned</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955071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STOCHASTIC HILL CLIMBING SEARCH</a:t>
            </a:r>
          </a:p>
        </p:txBody>
      </p:sp>
      <p:pic>
        <p:nvPicPr>
          <p:cNvPr id="1026" name="Picture 2" descr="Hill Climbing Algorithm in AI - Javatpoint">
            <a:extLst>
              <a:ext uri="{FF2B5EF4-FFF2-40B4-BE49-F238E27FC236}">
                <a16:creationId xmlns:a16="http://schemas.microsoft.com/office/drawing/2014/main" id="{68245BEF-3CA5-2E56-1F5F-82823CC13B0C}"/>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5060349" y="2640563"/>
            <a:ext cx="3614065" cy="22998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1528C8C-4489-02D6-5E85-FFD89D93F89D}"/>
              </a:ext>
            </a:extLst>
          </p:cNvPr>
          <p:cNvSpPr txBox="1"/>
          <p:nvPr/>
        </p:nvSpPr>
        <p:spPr>
          <a:xfrm>
            <a:off x="235077" y="1112836"/>
            <a:ext cx="4749703" cy="5355312"/>
          </a:xfrm>
          <a:prstGeom prst="rect">
            <a:avLst/>
          </a:prstGeom>
          <a:noFill/>
        </p:spPr>
        <p:txBody>
          <a:bodyPr wrap="square" rtlCol="0">
            <a:spAutoFit/>
          </a:bodyPr>
          <a:lstStyle/>
          <a:p>
            <a:pPr algn="l" fontAlgn="base">
              <a:buFont typeface="Arial" panose="020B0604020202020204" pitchFamily="34" charset="0"/>
              <a:buChar char="•"/>
            </a:pPr>
            <a:r>
              <a:rPr lang="en-US" b="0" i="0" dirty="0">
                <a:effectLst/>
                <a:latin typeface="Lato" panose="020F0502020204030203" pitchFamily="34" charset="0"/>
                <a:ea typeface="Lato" panose="020F0502020204030203" pitchFamily="34" charset="0"/>
                <a:cs typeface="Lato" panose="020F0502020204030203" pitchFamily="34" charset="0"/>
              </a:rPr>
              <a:t>Evaluate the initial state. If it is a goal state then stop and return success. Otherwise, make the initial state the current state. </a:t>
            </a:r>
          </a:p>
          <a:p>
            <a:pPr algn="l" fontAlgn="base">
              <a:buFont typeface="Arial" panose="020B0604020202020204" pitchFamily="34" charset="0"/>
              <a:buChar char="•"/>
            </a:pPr>
            <a:r>
              <a:rPr lang="en-US" b="0" i="0" dirty="0">
                <a:effectLst/>
                <a:latin typeface="Lato" panose="020F0502020204030203" pitchFamily="34" charset="0"/>
                <a:ea typeface="Lato" panose="020F0502020204030203" pitchFamily="34" charset="0"/>
                <a:cs typeface="Lato" panose="020F0502020204030203" pitchFamily="34" charset="0"/>
              </a:rPr>
              <a:t>Repeat these steps until a solution is found or the current state does not change.</a:t>
            </a:r>
          </a:p>
          <a:p>
            <a:pPr marL="742950" lvl="1" indent="-285750" algn="l" fontAlgn="base">
              <a:buFont typeface="Arial" panose="020B0604020202020204" pitchFamily="34" charset="0"/>
              <a:buChar char="•"/>
            </a:pPr>
            <a:r>
              <a:rPr lang="en-US" b="0" i="0" dirty="0">
                <a:effectLst/>
                <a:latin typeface="Lato" panose="020F0502020204030203" pitchFamily="34" charset="0"/>
                <a:ea typeface="Lato" panose="020F0502020204030203" pitchFamily="34" charset="0"/>
                <a:cs typeface="Lato" panose="020F0502020204030203" pitchFamily="34" charset="0"/>
              </a:rPr>
              <a:t>Select a state that has not been yet applied to the current state.</a:t>
            </a:r>
          </a:p>
          <a:p>
            <a:pPr marL="742950" lvl="1" indent="-285750" algn="l" fontAlgn="base">
              <a:buFont typeface="Arial" panose="020B0604020202020204" pitchFamily="34" charset="0"/>
              <a:buChar char="•"/>
            </a:pPr>
            <a:r>
              <a:rPr lang="en-US" b="0" i="0" dirty="0">
                <a:effectLst/>
                <a:latin typeface="Lato" panose="020F0502020204030203" pitchFamily="34" charset="0"/>
                <a:ea typeface="Lato" panose="020F0502020204030203" pitchFamily="34" charset="0"/>
                <a:cs typeface="Lato" panose="020F0502020204030203" pitchFamily="34" charset="0"/>
              </a:rPr>
              <a:t>Apply the successor function to the current state and generate all the neighbor states.</a:t>
            </a:r>
          </a:p>
          <a:p>
            <a:pPr marL="742950" lvl="1" indent="-285750" algn="l" fontAlgn="base">
              <a:buFont typeface="Arial" panose="020B0604020202020204" pitchFamily="34" charset="0"/>
              <a:buChar char="•"/>
            </a:pPr>
            <a:r>
              <a:rPr lang="en-US" b="0" i="0" dirty="0">
                <a:effectLst/>
                <a:latin typeface="Lato" panose="020F0502020204030203" pitchFamily="34" charset="0"/>
                <a:ea typeface="Lato" panose="020F0502020204030203" pitchFamily="34" charset="0"/>
                <a:cs typeface="Lato" panose="020F0502020204030203" pitchFamily="34" charset="0"/>
              </a:rPr>
              <a:t>Among the generated neighbor states which are better than the current state choose a state randomly. </a:t>
            </a:r>
          </a:p>
          <a:p>
            <a:pPr marL="742950" lvl="1" indent="-285750" algn="l" fontAlgn="base">
              <a:buFont typeface="Arial" panose="020B0604020202020204" pitchFamily="34" charset="0"/>
              <a:buChar char="•"/>
            </a:pPr>
            <a:r>
              <a:rPr lang="en-US" b="0" i="0" dirty="0">
                <a:effectLst/>
                <a:latin typeface="Lato" panose="020F0502020204030203" pitchFamily="34" charset="0"/>
                <a:ea typeface="Lato" panose="020F0502020204030203" pitchFamily="34" charset="0"/>
                <a:cs typeface="Lato" panose="020F0502020204030203" pitchFamily="34" charset="0"/>
              </a:rPr>
              <a:t>If the chosen state is the goal state, then return success, else make it the current state and repeat step 2 of the second point.</a:t>
            </a:r>
          </a:p>
          <a:p>
            <a:pPr algn="l" fontAlgn="base">
              <a:buFont typeface="Arial" panose="020B0604020202020204" pitchFamily="34" charset="0"/>
              <a:buChar char="•"/>
            </a:pPr>
            <a:r>
              <a:rPr lang="en-US" b="0" i="0" dirty="0">
                <a:effectLst/>
                <a:latin typeface="Lato" panose="020F0502020204030203" pitchFamily="34" charset="0"/>
                <a:ea typeface="Lato" panose="020F0502020204030203" pitchFamily="34" charset="0"/>
                <a:cs typeface="Lato" panose="020F0502020204030203" pitchFamily="34" charset="0"/>
              </a:rPr>
              <a:t>Exit from the function.</a:t>
            </a:r>
          </a:p>
          <a:p>
            <a:endParaRPr lang="en-US" dirty="0"/>
          </a:p>
        </p:txBody>
      </p:sp>
    </p:spTree>
    <p:extLst>
      <p:ext uri="{BB962C8B-B14F-4D97-AF65-F5344CB8AC3E}">
        <p14:creationId xmlns:p14="http://schemas.microsoft.com/office/powerpoint/2010/main" val="3382926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22</a:t>
            </a:fld>
            <a:endParaRPr lang="en-US" dirty="0"/>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en-US" dirty="0"/>
              <a:t>V. STOCHASTIC HILL CLIMBING SEARCH IDEA</a:t>
            </a:r>
          </a:p>
        </p:txBody>
      </p:sp>
      <p:sp>
        <p:nvSpPr>
          <p:cNvPr id="6" name="TextBox 5">
            <a:extLst>
              <a:ext uri="{FF2B5EF4-FFF2-40B4-BE49-F238E27FC236}">
                <a16:creationId xmlns:a16="http://schemas.microsoft.com/office/drawing/2014/main" id="{AEFD73A7-CA6B-B721-BA6A-8F77E970B245}"/>
              </a:ext>
            </a:extLst>
          </p:cNvPr>
          <p:cNvSpPr txBox="1"/>
          <p:nvPr/>
        </p:nvSpPr>
        <p:spPr>
          <a:xfrm>
            <a:off x="724185" y="1720840"/>
            <a:ext cx="7695630" cy="3416320"/>
          </a:xfrm>
          <a:prstGeom prst="rect">
            <a:avLst/>
          </a:prstGeom>
          <a:noFill/>
        </p:spPr>
        <p:txBody>
          <a:bodyPr wrap="square" rtlCol="0">
            <a:spAutoFit/>
          </a:bodyPr>
          <a:lstStyle/>
          <a:p>
            <a:r>
              <a:rPr lang="en-US" dirty="0"/>
              <a:t>First, we generate a random schedule and assume this schedule as current state and assign min_periods_num as the number of periods of this schedule.</a:t>
            </a:r>
          </a:p>
          <a:p>
            <a:r>
              <a:rPr lang="en-US" dirty="0"/>
              <a:t>Then, we generate a random neighbour of current state by some methods:</a:t>
            </a:r>
          </a:p>
          <a:p>
            <a:pPr marL="285750" indent="-285750">
              <a:buFont typeface="Arial" panose="020B0604020202020204" pitchFamily="34" charset="0"/>
              <a:buChar char="•"/>
            </a:pPr>
            <a:r>
              <a:rPr lang="en-US" dirty="0"/>
              <a:t>Change the rooms of period of current schedule.</a:t>
            </a:r>
          </a:p>
          <a:p>
            <a:pPr marL="285750" indent="-285750">
              <a:buFont typeface="Arial" panose="020B0604020202020204" pitchFamily="34" charset="0"/>
              <a:buChar char="•"/>
            </a:pPr>
            <a:r>
              <a:rPr lang="en-US" dirty="0"/>
              <a:t>Select two random periods in current schedule and check whether this two random periods can be combined or not. If they can be combined, combine that two periods.</a:t>
            </a:r>
          </a:p>
          <a:p>
            <a:r>
              <a:rPr lang="en-US" dirty="0"/>
              <a:t>We check whether the new schedule is better than the current schedule or not. If the new one is better, we assign the current one as the new one and the assign min_periods_num as the number of periods of this schedule.</a:t>
            </a:r>
          </a:p>
          <a:p>
            <a:r>
              <a:rPr lang="en-US" dirty="0"/>
              <a:t>We repeat this process 10,000 times and return the final schedule.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21003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2400" dirty="0"/>
              <a:t>STOCHASTIC HILL CLIMBING SEARCH PSEUDOCODE</a:t>
            </a:r>
          </a:p>
        </p:txBody>
      </p:sp>
      <p:pic>
        <p:nvPicPr>
          <p:cNvPr id="2050" name="Picture 2" descr="Stochastic descent algorithm - Complex systems and AI">
            <a:extLst>
              <a:ext uri="{FF2B5EF4-FFF2-40B4-BE49-F238E27FC236}">
                <a16:creationId xmlns:a16="http://schemas.microsoft.com/office/drawing/2014/main" id="{FFDABE5D-D6E5-C73C-30EA-3FF857199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328" y="1608363"/>
            <a:ext cx="7813344" cy="3641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674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en-US" dirty="0"/>
              <a:t>STOCHASTIC HILL CLIMBING</a:t>
            </a:r>
          </a:p>
        </p:txBody>
      </p:sp>
      <p:pic>
        <p:nvPicPr>
          <p:cNvPr id="6" name="Picture 2" descr="Best Hill Climbing GIFs | Gfycat">
            <a:extLst>
              <a:ext uri="{FF2B5EF4-FFF2-40B4-BE49-F238E27FC236}">
                <a16:creationId xmlns:a16="http://schemas.microsoft.com/office/drawing/2014/main" id="{2ABCC5C3-4CDF-985E-4349-A2CC5BDA0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922" y="1697346"/>
            <a:ext cx="6944155" cy="3999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840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dirty="0"/>
              <a:t>VISUALIZATION</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25</a:t>
            </a:fld>
            <a:endParaRPr lang="en-US" dirty="0"/>
          </a:p>
        </p:txBody>
      </p:sp>
      <p:pic>
        <p:nvPicPr>
          <p:cNvPr id="7" name="Picture 6">
            <a:extLst>
              <a:ext uri="{FF2B5EF4-FFF2-40B4-BE49-F238E27FC236}">
                <a16:creationId xmlns:a16="http://schemas.microsoft.com/office/drawing/2014/main" id="{1B01B627-7454-DC5C-FE07-0176100D7BAF}"/>
              </a:ext>
            </a:extLst>
          </p:cNvPr>
          <p:cNvPicPr>
            <a:picLocks noChangeAspect="1"/>
          </p:cNvPicPr>
          <p:nvPr/>
        </p:nvPicPr>
        <p:blipFill>
          <a:blip r:embed="rId2"/>
          <a:stretch>
            <a:fillRect/>
          </a:stretch>
        </p:blipFill>
        <p:spPr>
          <a:xfrm>
            <a:off x="1278974" y="1063107"/>
            <a:ext cx="6586052" cy="5132902"/>
          </a:xfrm>
          <a:prstGeom prst="rect">
            <a:avLst/>
          </a:prstGeom>
        </p:spPr>
      </p:pic>
    </p:spTree>
    <p:extLst>
      <p:ext uri="{BB962C8B-B14F-4D97-AF65-F5344CB8AC3E}">
        <p14:creationId xmlns:p14="http://schemas.microsoft.com/office/powerpoint/2010/main" val="1519749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dirty="0"/>
              <a:t>Pros and Cons</a:t>
            </a: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a:lstStyle/>
          <a:p>
            <a:pPr marL="0" indent="0">
              <a:buNone/>
            </a:pPr>
            <a:r>
              <a:rPr lang="en-US" dirty="0"/>
              <a:t>Pros:</a:t>
            </a:r>
          </a:p>
          <a:p>
            <a:r>
              <a:rPr lang="en-US" dirty="0"/>
              <a:t>Running time is low with small test case and few constraints.</a:t>
            </a:r>
          </a:p>
          <a:p>
            <a:r>
              <a:rPr lang="en-US" dirty="0"/>
              <a:t>Simple algorithm.</a:t>
            </a:r>
          </a:p>
          <a:p>
            <a:pPr marL="0" indent="0">
              <a:buNone/>
            </a:pPr>
            <a:r>
              <a:rPr lang="en-US" dirty="0"/>
              <a:t>Cons:</a:t>
            </a:r>
          </a:p>
          <a:p>
            <a:r>
              <a:rPr lang="en-US" dirty="0"/>
              <a:t>Not always give the optimal solution.</a:t>
            </a:r>
          </a:p>
          <a:p>
            <a:r>
              <a:rPr lang="en-US" dirty="0"/>
              <a:t>Running time is high with large test case and many constraints.</a:t>
            </a:r>
          </a:p>
        </p:txBody>
      </p:sp>
    </p:spTree>
    <p:extLst>
      <p:ext uri="{BB962C8B-B14F-4D97-AF65-F5344CB8AC3E}">
        <p14:creationId xmlns:p14="http://schemas.microsoft.com/office/powerpoint/2010/main" val="644728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CAB80-1535-09D0-77D3-263FE073D825}"/>
              </a:ext>
            </a:extLst>
          </p:cNvPr>
          <p:cNvSpPr>
            <a:spLocks noGrp="1"/>
          </p:cNvSpPr>
          <p:nvPr>
            <p:ph type="title"/>
          </p:nvPr>
        </p:nvSpPr>
        <p:spPr/>
        <p:txBody>
          <a:bodyPr/>
          <a:lstStyle/>
          <a:p>
            <a:r>
              <a:rPr lang="en-US" dirty="0"/>
              <a:t>VI. Time and result check</a:t>
            </a:r>
          </a:p>
        </p:txBody>
      </p:sp>
      <p:sp>
        <p:nvSpPr>
          <p:cNvPr id="5" name="Slide Number Placeholder 4">
            <a:extLst>
              <a:ext uri="{FF2B5EF4-FFF2-40B4-BE49-F238E27FC236}">
                <a16:creationId xmlns:a16="http://schemas.microsoft.com/office/drawing/2014/main" id="{18E9FEF5-AE46-D3AA-129D-0C469AF7E75E}"/>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8" name="TextBox 7">
            <a:extLst>
              <a:ext uri="{FF2B5EF4-FFF2-40B4-BE49-F238E27FC236}">
                <a16:creationId xmlns:a16="http://schemas.microsoft.com/office/drawing/2014/main" id="{023EDECD-96FD-CE64-C71C-5C37931BC9C5}"/>
              </a:ext>
            </a:extLst>
          </p:cNvPr>
          <p:cNvSpPr txBox="1"/>
          <p:nvPr/>
        </p:nvSpPr>
        <p:spPr>
          <a:xfrm>
            <a:off x="479497" y="905455"/>
            <a:ext cx="6069215" cy="374388"/>
          </a:xfrm>
          <a:prstGeom prst="rect">
            <a:avLst/>
          </a:prstGeom>
          <a:noFill/>
        </p:spPr>
        <p:txBody>
          <a:bodyPr wrap="square" rtlCol="0">
            <a:spAutoFit/>
          </a:bodyPr>
          <a:lstStyle/>
          <a:p>
            <a:r>
              <a:rPr lang="en-US" dirty="0"/>
              <a:t>I. Time comparison</a:t>
            </a:r>
          </a:p>
        </p:txBody>
      </p:sp>
      <p:sp>
        <p:nvSpPr>
          <p:cNvPr id="9" name="TextBox 8">
            <a:extLst>
              <a:ext uri="{FF2B5EF4-FFF2-40B4-BE49-F238E27FC236}">
                <a16:creationId xmlns:a16="http://schemas.microsoft.com/office/drawing/2014/main" id="{3446845B-DF08-F42C-32EA-639A2989A1C8}"/>
              </a:ext>
            </a:extLst>
          </p:cNvPr>
          <p:cNvSpPr txBox="1"/>
          <p:nvPr/>
        </p:nvSpPr>
        <p:spPr>
          <a:xfrm>
            <a:off x="479497" y="3439994"/>
            <a:ext cx="7813397" cy="369332"/>
          </a:xfrm>
          <a:prstGeom prst="rect">
            <a:avLst/>
          </a:prstGeom>
          <a:noFill/>
        </p:spPr>
        <p:txBody>
          <a:bodyPr wrap="square" rtlCol="0">
            <a:spAutoFit/>
          </a:bodyPr>
          <a:lstStyle/>
          <a:p>
            <a:r>
              <a:rPr lang="en-US" dirty="0"/>
              <a:t>II. Result comparison</a:t>
            </a:r>
          </a:p>
        </p:txBody>
      </p:sp>
      <p:pic>
        <p:nvPicPr>
          <p:cNvPr id="19" name="Content Placeholder 18">
            <a:extLst>
              <a:ext uri="{FF2B5EF4-FFF2-40B4-BE49-F238E27FC236}">
                <a16:creationId xmlns:a16="http://schemas.microsoft.com/office/drawing/2014/main" id="{C1495702-151F-8BC4-8604-5AE386EE84CE}"/>
              </a:ext>
            </a:extLst>
          </p:cNvPr>
          <p:cNvPicPr>
            <a:picLocks noGrp="1" noChangeAspect="1"/>
          </p:cNvPicPr>
          <p:nvPr>
            <p:ph sz="half" idx="1"/>
          </p:nvPr>
        </p:nvPicPr>
        <p:blipFill>
          <a:blip r:embed="rId2"/>
          <a:stretch>
            <a:fillRect/>
          </a:stretch>
        </p:blipFill>
        <p:spPr>
          <a:xfrm>
            <a:off x="479496" y="1279843"/>
            <a:ext cx="7891021" cy="2125772"/>
          </a:xfrm>
        </p:spPr>
      </p:pic>
      <p:pic>
        <p:nvPicPr>
          <p:cNvPr id="23" name="Picture 22">
            <a:extLst>
              <a:ext uri="{FF2B5EF4-FFF2-40B4-BE49-F238E27FC236}">
                <a16:creationId xmlns:a16="http://schemas.microsoft.com/office/drawing/2014/main" id="{4CCD2DDE-FB01-50E7-E9D0-7C3E9413DB19}"/>
              </a:ext>
            </a:extLst>
          </p:cNvPr>
          <p:cNvPicPr>
            <a:picLocks noChangeAspect="1"/>
          </p:cNvPicPr>
          <p:nvPr/>
        </p:nvPicPr>
        <p:blipFill>
          <a:blip r:embed="rId3"/>
          <a:stretch>
            <a:fillRect/>
          </a:stretch>
        </p:blipFill>
        <p:spPr>
          <a:xfrm>
            <a:off x="479497" y="3809326"/>
            <a:ext cx="6826276" cy="2359089"/>
          </a:xfrm>
          <a:prstGeom prst="rect">
            <a:avLst/>
          </a:prstGeom>
        </p:spPr>
      </p:pic>
    </p:spTree>
    <p:extLst>
      <p:ext uri="{BB962C8B-B14F-4D97-AF65-F5344CB8AC3E}">
        <p14:creationId xmlns:p14="http://schemas.microsoft.com/office/powerpoint/2010/main" val="2822886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956203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endParaRPr lang="en-US" dirty="0"/>
          </a:p>
        </p:txBody>
      </p:sp>
      <p:pic>
        <p:nvPicPr>
          <p:cNvPr id="6" name="Content Placeholder 5">
            <a:extLst>
              <a:ext uri="{FF2B5EF4-FFF2-40B4-BE49-F238E27FC236}">
                <a16:creationId xmlns:a16="http://schemas.microsoft.com/office/drawing/2014/main" id="{D4575664-4E2E-DB15-F11E-B56BD608C1CF}"/>
              </a:ext>
            </a:extLst>
          </p:cNvPr>
          <p:cNvPicPr>
            <a:picLocks noGrp="1" noChangeAspect="1"/>
          </p:cNvPicPr>
          <p:nvPr>
            <p:ph sz="quarter" idx="13"/>
          </p:nvPr>
        </p:nvPicPr>
        <p:blipFill>
          <a:blip r:embed="rId2"/>
          <a:stretch>
            <a:fillRect/>
          </a:stretch>
        </p:blipFill>
        <p:spPr>
          <a:xfrm>
            <a:off x="0" y="-21990"/>
            <a:ext cx="9144000" cy="6873342"/>
          </a:xfrm>
        </p:spPr>
      </p:pic>
    </p:spTree>
    <p:extLst>
      <p:ext uri="{BB962C8B-B14F-4D97-AF65-F5344CB8AC3E}">
        <p14:creationId xmlns:p14="http://schemas.microsoft.com/office/powerpoint/2010/main" val="29236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4</a:t>
            </a:fld>
            <a:endParaRPr lang="en-US" dirty="0"/>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endParaRPr lang="en-US" dirty="0"/>
          </a:p>
        </p:txBody>
      </p:sp>
      <p:sp>
        <p:nvSpPr>
          <p:cNvPr id="3" name="Chart Placeholder 2">
            <a:extLst>
              <a:ext uri="{FF2B5EF4-FFF2-40B4-BE49-F238E27FC236}">
                <a16:creationId xmlns:a16="http://schemas.microsoft.com/office/drawing/2014/main" id="{C8196C5E-7B93-4E81-B617-CD97C06D6032}"/>
              </a:ext>
            </a:extLst>
          </p:cNvPr>
          <p:cNvSpPr>
            <a:spLocks noGrp="1"/>
          </p:cNvSpPr>
          <p:nvPr>
            <p:ph type="chart" sz="quarter" idx="4294967295"/>
          </p:nvPr>
        </p:nvSpPr>
        <p:spPr>
          <a:xfrm>
            <a:off x="247651" y="1406769"/>
            <a:ext cx="4324350" cy="4655894"/>
          </a:xfrm>
          <a:prstGeom prst="rect">
            <a:avLst/>
          </a:prstGeom>
        </p:spPr>
      </p:sp>
      <p:sp>
        <p:nvSpPr>
          <p:cNvPr id="4" name="Picture Placeholder 3">
            <a:extLst>
              <a:ext uri="{FF2B5EF4-FFF2-40B4-BE49-F238E27FC236}">
                <a16:creationId xmlns:a16="http://schemas.microsoft.com/office/drawing/2014/main" id="{377CB842-AD15-4F5A-8EF5-EBD6CE5F54A3}"/>
              </a:ext>
            </a:extLst>
          </p:cNvPr>
          <p:cNvSpPr>
            <a:spLocks noGrp="1"/>
          </p:cNvSpPr>
          <p:nvPr>
            <p:ph type="pic" sz="quarter" idx="4294967295"/>
          </p:nvPr>
        </p:nvSpPr>
        <p:spPr>
          <a:xfrm>
            <a:off x="4660869" y="1406769"/>
            <a:ext cx="4083844" cy="4656137"/>
          </a:xfrm>
          <a:prstGeom prst="rect">
            <a:avLst/>
          </a:prstGeom>
        </p:spPr>
      </p:sp>
      <p:pic>
        <p:nvPicPr>
          <p:cNvPr id="7" name="Picture 6">
            <a:extLst>
              <a:ext uri="{FF2B5EF4-FFF2-40B4-BE49-F238E27FC236}">
                <a16:creationId xmlns:a16="http://schemas.microsoft.com/office/drawing/2014/main" id="{AA6648C7-DB06-A315-5FA4-615DFC3282EF}"/>
              </a:ext>
            </a:extLst>
          </p:cNvPr>
          <p:cNvPicPr>
            <a:picLocks noChangeAspect="1"/>
          </p:cNvPicPr>
          <p:nvPr/>
        </p:nvPicPr>
        <p:blipFill>
          <a:blip r:embed="rId2"/>
          <a:stretch>
            <a:fillRect/>
          </a:stretch>
        </p:blipFill>
        <p:spPr>
          <a:xfrm>
            <a:off x="-1" y="-6582"/>
            <a:ext cx="9135241" cy="6864582"/>
          </a:xfrm>
          <a:prstGeom prst="rect">
            <a:avLst/>
          </a:prstGeom>
        </p:spPr>
      </p:pic>
    </p:spTree>
    <p:extLst>
      <p:ext uri="{BB962C8B-B14F-4D97-AF65-F5344CB8AC3E}">
        <p14:creationId xmlns:p14="http://schemas.microsoft.com/office/powerpoint/2010/main" val="64084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Test Case Generator</a:t>
            </a:r>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r>
              <a:rPr lang="en-US" sz="2000" dirty="0"/>
              <a:t>Small size with few constraints: </a:t>
            </a:r>
          </a:p>
          <a:p>
            <a:pPr lvl="1"/>
            <a:r>
              <a:rPr lang="en-US" sz="1600" dirty="0"/>
              <a:t>10 subjects, 2 rooms and 10 pairs</a:t>
            </a:r>
          </a:p>
          <a:p>
            <a:r>
              <a:rPr lang="en-US" sz="2000" dirty="0"/>
              <a:t>Small size with many constraints: </a:t>
            </a:r>
          </a:p>
          <a:p>
            <a:pPr lvl="1"/>
            <a:r>
              <a:rPr lang="en-US" sz="1600" dirty="0"/>
              <a:t>10 subjects, 2 rooms and 40 pairs</a:t>
            </a:r>
          </a:p>
          <a:p>
            <a:r>
              <a:rPr lang="en-US" sz="2000" dirty="0"/>
              <a:t>Medium size with few constraints:</a:t>
            </a:r>
          </a:p>
          <a:p>
            <a:pPr lvl="1"/>
            <a:r>
              <a:rPr lang="en-US" sz="1600" dirty="0"/>
              <a:t>50 subjects, 10 rooms and 50 pairs</a:t>
            </a:r>
          </a:p>
          <a:p>
            <a:r>
              <a:rPr lang="en-US" sz="2000" dirty="0"/>
              <a:t>Medium size with few constraints:</a:t>
            </a:r>
          </a:p>
          <a:p>
            <a:pPr lvl="1"/>
            <a:r>
              <a:rPr lang="en-US" sz="1600" dirty="0"/>
              <a:t>50 subjects, 10 rooms and 500 pairs</a:t>
            </a:r>
          </a:p>
          <a:p>
            <a:r>
              <a:rPr lang="en-US" sz="2000" dirty="0"/>
              <a:t>Large size with few constraints:</a:t>
            </a:r>
          </a:p>
          <a:p>
            <a:pPr lvl="1"/>
            <a:r>
              <a:rPr lang="en-US" sz="1600" dirty="0"/>
              <a:t>100 subjects, 20 rooms and 100 pairs</a:t>
            </a:r>
          </a:p>
          <a:p>
            <a:r>
              <a:rPr lang="en-US" sz="2000" dirty="0"/>
              <a:t>Large size with many constrains: </a:t>
            </a:r>
          </a:p>
          <a:p>
            <a:pPr lvl="1"/>
            <a:r>
              <a:rPr lang="en-US" sz="1600" dirty="0"/>
              <a:t>100 subjects, 20 rooms and 1000 pairs</a:t>
            </a:r>
          </a:p>
          <a:p>
            <a:endParaRPr lang="en-US" sz="2000" dirty="0"/>
          </a:p>
        </p:txBody>
      </p:sp>
    </p:spTree>
    <p:extLst>
      <p:ext uri="{BB962C8B-B14F-4D97-AF65-F5344CB8AC3E}">
        <p14:creationId xmlns:p14="http://schemas.microsoft.com/office/powerpoint/2010/main" val="1451409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dirty="0"/>
              <a:t>I. CP-SAT</a:t>
            </a:r>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pPr marL="514350" indent="-514350">
              <a:buAutoNum type="arabicPeriod"/>
            </a:pPr>
            <a:r>
              <a:rPr lang="en-US" dirty="0">
                <a:latin typeface="Consolas" panose="020B0609020204030204" pitchFamily="49" charset="0"/>
              </a:rPr>
              <a:t>Create boolean variable</a:t>
            </a:r>
          </a:p>
          <a:p>
            <a:pPr marL="514350" indent="-514350">
              <a:buAutoNum type="arabicPeriod"/>
            </a:pPr>
            <a:endParaRPr lang="en-US" b="0" dirty="0">
              <a:effectLst/>
              <a:latin typeface="Consolas" panose="020B0609020204030204" pitchFamily="49" charset="0"/>
            </a:endParaRPr>
          </a:p>
          <a:p>
            <a:r>
              <a:rPr lang="en-US" b="0" dirty="0">
                <a:effectLst/>
                <a:latin typeface="Consolas" panose="020B0609020204030204" pitchFamily="49" charset="0"/>
              </a:rPr>
              <a:t>x(Boolvar)</a:t>
            </a:r>
            <a:r>
              <a:rPr lang="en-US" dirty="0">
                <a:latin typeface="Consolas" panose="020B0609020204030204" pitchFamily="49" charset="0"/>
              </a:rPr>
              <a:t>: x[i][j][k]</a:t>
            </a:r>
          </a:p>
          <a:p>
            <a:pPr marL="0" indent="0">
              <a:buNone/>
            </a:pPr>
            <a:endParaRPr lang="en-US" dirty="0">
              <a:latin typeface="Consolas" panose="020B0609020204030204" pitchFamily="49" charset="0"/>
            </a:endParaRPr>
          </a:p>
          <a:p>
            <a:r>
              <a:rPr lang="en-US" dirty="0">
                <a:latin typeface="Consolas" panose="020B0609020204030204" pitchFamily="49" charset="0"/>
              </a:rPr>
              <a:t>i: subjects number ith</a:t>
            </a:r>
          </a:p>
          <a:p>
            <a:pPr marL="0" indent="0">
              <a:buNone/>
            </a:pPr>
            <a:endParaRPr lang="en-US" dirty="0">
              <a:latin typeface="Consolas" panose="020B0609020204030204" pitchFamily="49" charset="0"/>
            </a:endParaRPr>
          </a:p>
          <a:p>
            <a:r>
              <a:rPr lang="en-US" dirty="0">
                <a:latin typeface="Consolas" panose="020B0609020204030204" pitchFamily="49" charset="0"/>
              </a:rPr>
              <a:t>j: period number jth</a:t>
            </a:r>
          </a:p>
          <a:p>
            <a:pPr marL="0" indent="0">
              <a:buNone/>
            </a:pPr>
            <a:endParaRPr lang="en-US" dirty="0">
              <a:latin typeface="Consolas" panose="020B0609020204030204" pitchFamily="49" charset="0"/>
            </a:endParaRPr>
          </a:p>
          <a:p>
            <a:r>
              <a:rPr lang="en-US" dirty="0">
                <a:latin typeface="Consolas" panose="020B0609020204030204" pitchFamily="49" charset="0"/>
              </a:rPr>
              <a:t>k: room number kth</a:t>
            </a: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 </a:t>
            </a:r>
          </a:p>
          <a:p>
            <a:endParaRPr lang="en-US" b="0" dirty="0">
              <a:effectLst/>
              <a:latin typeface="Consolas" panose="020B0609020204030204" pitchFamily="49" charset="0"/>
            </a:endParaRPr>
          </a:p>
        </p:txBody>
      </p:sp>
    </p:spTree>
    <p:extLst>
      <p:ext uri="{BB962C8B-B14F-4D97-AF65-F5344CB8AC3E}">
        <p14:creationId xmlns:p14="http://schemas.microsoft.com/office/powerpoint/2010/main" val="2751358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1B1994D1-B0B9-97CB-A9B2-4F2D31319A30}"/>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7508968A-F2A2-8005-6E03-B78E65864C76}"/>
              </a:ext>
            </a:extLst>
          </p:cNvPr>
          <p:cNvSpPr>
            <a:spLocks noGrp="1"/>
          </p:cNvSpPr>
          <p:nvPr>
            <p:ph sz="half" idx="2"/>
          </p:nvPr>
        </p:nvSpPr>
        <p:spPr/>
        <p:txBody>
          <a:bodyPr/>
          <a:lstStyle/>
          <a:p>
            <a:endParaRPr lang="en-US" dirty="0"/>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7</a:t>
            </a:fld>
            <a:endParaRPr lang="en-US" dirty="0"/>
          </a:p>
        </p:txBody>
      </p:sp>
      <p:pic>
        <p:nvPicPr>
          <p:cNvPr id="6" name="Picture 5">
            <a:extLst>
              <a:ext uri="{FF2B5EF4-FFF2-40B4-BE49-F238E27FC236}">
                <a16:creationId xmlns:a16="http://schemas.microsoft.com/office/drawing/2014/main" id="{C18F10EC-C13E-8F70-639A-B76DA8CC5C2E}"/>
              </a:ext>
            </a:extLst>
          </p:cNvPr>
          <p:cNvPicPr>
            <a:picLocks noChangeAspect="1"/>
          </p:cNvPicPr>
          <p:nvPr/>
        </p:nvPicPr>
        <p:blipFill>
          <a:blip r:embed="rId2"/>
          <a:stretch>
            <a:fillRect/>
          </a:stretch>
        </p:blipFill>
        <p:spPr>
          <a:xfrm>
            <a:off x="62452" y="1206632"/>
            <a:ext cx="9019096" cy="4873657"/>
          </a:xfrm>
          <a:prstGeom prst="rect">
            <a:avLst/>
          </a:prstGeom>
        </p:spPr>
      </p:pic>
    </p:spTree>
    <p:extLst>
      <p:ext uri="{BB962C8B-B14F-4D97-AF65-F5344CB8AC3E}">
        <p14:creationId xmlns:p14="http://schemas.microsoft.com/office/powerpoint/2010/main" val="67270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713AF4-335E-B2D9-2848-02420BA66ECE}"/>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96350A6B-0E2F-78AD-9357-E9FE1C921A1F}"/>
              </a:ext>
            </a:extLst>
          </p:cNvPr>
          <p:cNvSpPr>
            <a:spLocks noGrp="1"/>
          </p:cNvSpPr>
          <p:nvPr>
            <p:ph type="title"/>
          </p:nvPr>
        </p:nvSpPr>
        <p:spPr/>
        <p:txBody>
          <a:bodyPr/>
          <a:lstStyle/>
          <a:p>
            <a:r>
              <a:rPr lang="en-US" dirty="0"/>
              <a:t> </a:t>
            </a:r>
          </a:p>
        </p:txBody>
      </p:sp>
      <p:sp>
        <p:nvSpPr>
          <p:cNvPr id="4" name="Text Placeholder 3">
            <a:extLst>
              <a:ext uri="{FF2B5EF4-FFF2-40B4-BE49-F238E27FC236}">
                <a16:creationId xmlns:a16="http://schemas.microsoft.com/office/drawing/2014/main" id="{7FFBAF74-B632-5FCB-2AA5-48C312E5B1B2}"/>
              </a:ext>
            </a:extLst>
          </p:cNvPr>
          <p:cNvSpPr>
            <a:spLocks noGrp="1"/>
          </p:cNvSpPr>
          <p:nvPr>
            <p:ph type="body" sz="quarter" idx="13"/>
          </p:nvPr>
        </p:nvSpPr>
        <p:spPr>
          <a:xfrm>
            <a:off x="0" y="935456"/>
            <a:ext cx="8674100" cy="5132832"/>
          </a:xfrm>
        </p:spPr>
        <p:txBody>
          <a:bodyPr/>
          <a:lstStyle/>
          <a:p>
            <a:pPr marL="0" indent="0">
              <a:buNone/>
            </a:pPr>
            <a:r>
              <a:rPr lang="en-US" dirty="0"/>
              <a:t>2. Create constraints</a:t>
            </a:r>
            <a:endParaRPr lang="en-US" b="0" dirty="0">
              <a:effectLst/>
              <a:latin typeface="Consolas" panose="020B0609020204030204" pitchFamily="49" charset="0"/>
            </a:endParaRPr>
          </a:p>
          <a:p>
            <a:pPr marL="0" indent="0">
              <a:buNone/>
            </a:pPr>
            <a:r>
              <a:rPr lang="en-US" dirty="0">
                <a:latin typeface="Consolas" panose="020B0609020204030204" pitchFamily="49" charset="0"/>
              </a:rPr>
              <a:t>#1: for each room k, only can hold 1 subject</a:t>
            </a:r>
            <a:endParaRPr lang="en-US" b="0" dirty="0">
              <a:effectLst/>
              <a:latin typeface="Consolas" panose="020B0609020204030204" pitchFamily="49" charset="0"/>
            </a:endParaRPr>
          </a:p>
          <a:p>
            <a:pPr marL="0" indent="0">
              <a:buNone/>
            </a:pPr>
            <a:endParaRPr lang="en-US" dirty="0"/>
          </a:p>
          <a:p>
            <a:pPr marL="0" indent="0">
              <a:buNone/>
            </a:pPr>
            <a:endParaRPr lang="en-US" dirty="0"/>
          </a:p>
          <a:p>
            <a:pPr marL="0" indent="0">
              <a:buNone/>
            </a:pPr>
            <a:endParaRPr lang="en-US" dirty="0"/>
          </a:p>
          <a:p>
            <a:pPr marL="0" indent="0">
              <a:buNone/>
            </a:pPr>
            <a:r>
              <a:rPr lang="en-US" dirty="0"/>
              <a:t>#2:  </a:t>
            </a:r>
            <a:r>
              <a:rPr lang="en-US" b="0" dirty="0">
                <a:effectLst/>
                <a:latin typeface="Consolas" panose="020B0609020204030204" pitchFamily="49" charset="0"/>
              </a:rPr>
              <a:t>for each period j, and room k, the subject i could be chosen to arrange or not</a:t>
            </a:r>
          </a:p>
          <a:p>
            <a:pPr marL="0" indent="0">
              <a:buNone/>
            </a:pPr>
            <a:endParaRPr lang="en-US" dirty="0"/>
          </a:p>
        </p:txBody>
      </p:sp>
      <p:pic>
        <p:nvPicPr>
          <p:cNvPr id="6" name="Picture 5">
            <a:extLst>
              <a:ext uri="{FF2B5EF4-FFF2-40B4-BE49-F238E27FC236}">
                <a16:creationId xmlns:a16="http://schemas.microsoft.com/office/drawing/2014/main" id="{041C72DB-6DD6-45CD-2C95-125FB78CA217}"/>
              </a:ext>
            </a:extLst>
          </p:cNvPr>
          <p:cNvPicPr>
            <a:picLocks noChangeAspect="1"/>
          </p:cNvPicPr>
          <p:nvPr/>
        </p:nvPicPr>
        <p:blipFill>
          <a:blip r:embed="rId2"/>
          <a:stretch>
            <a:fillRect/>
          </a:stretch>
        </p:blipFill>
        <p:spPr>
          <a:xfrm>
            <a:off x="2238507" y="2512243"/>
            <a:ext cx="3893990" cy="1124147"/>
          </a:xfrm>
          <a:prstGeom prst="rect">
            <a:avLst/>
          </a:prstGeom>
        </p:spPr>
      </p:pic>
      <p:pic>
        <p:nvPicPr>
          <p:cNvPr id="8" name="Picture 7">
            <a:extLst>
              <a:ext uri="{FF2B5EF4-FFF2-40B4-BE49-F238E27FC236}">
                <a16:creationId xmlns:a16="http://schemas.microsoft.com/office/drawing/2014/main" id="{9CC68989-3B92-924B-9A20-70A6F90C50DF}"/>
              </a:ext>
            </a:extLst>
          </p:cNvPr>
          <p:cNvPicPr>
            <a:picLocks noChangeAspect="1"/>
          </p:cNvPicPr>
          <p:nvPr/>
        </p:nvPicPr>
        <p:blipFill>
          <a:blip r:embed="rId3"/>
          <a:stretch>
            <a:fillRect/>
          </a:stretch>
        </p:blipFill>
        <p:spPr>
          <a:xfrm>
            <a:off x="2488677" y="4873409"/>
            <a:ext cx="3073138" cy="1021423"/>
          </a:xfrm>
          <a:prstGeom prst="rect">
            <a:avLst/>
          </a:prstGeom>
        </p:spPr>
      </p:pic>
    </p:spTree>
    <p:extLst>
      <p:ext uri="{BB962C8B-B14F-4D97-AF65-F5344CB8AC3E}">
        <p14:creationId xmlns:p14="http://schemas.microsoft.com/office/powerpoint/2010/main" val="1787444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2C6DCC-E3E6-5343-4C2C-84F884058CC9}"/>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55CF7311-3FA0-5C91-9679-2E7B7307AFA4}"/>
              </a:ext>
            </a:extLst>
          </p:cNvPr>
          <p:cNvSpPr>
            <a:spLocks noGrp="1"/>
          </p:cNvSpPr>
          <p:nvPr>
            <p:ph type="title"/>
          </p:nvPr>
        </p:nvSpPr>
        <p:spPr/>
        <p:txBody>
          <a:bodyPr/>
          <a:lstStyle/>
          <a:p>
            <a:r>
              <a:rPr lang="en-US" dirty="0"/>
              <a:t> </a:t>
            </a:r>
          </a:p>
        </p:txBody>
      </p:sp>
      <p:sp>
        <p:nvSpPr>
          <p:cNvPr id="4" name="Text Placeholder 3">
            <a:extLst>
              <a:ext uri="{FF2B5EF4-FFF2-40B4-BE49-F238E27FC236}">
                <a16:creationId xmlns:a16="http://schemas.microsoft.com/office/drawing/2014/main" id="{107D77C7-C0B4-6CA6-B5A2-D6FC5370BB49}"/>
              </a:ext>
            </a:extLst>
          </p:cNvPr>
          <p:cNvSpPr>
            <a:spLocks noGrp="1"/>
          </p:cNvSpPr>
          <p:nvPr>
            <p:ph type="body" sz="quarter" idx="13"/>
          </p:nvPr>
        </p:nvSpPr>
        <p:spPr>
          <a:xfrm>
            <a:off x="234950" y="963168"/>
            <a:ext cx="8673846" cy="4947438"/>
          </a:xfrm>
        </p:spPr>
        <p:txBody>
          <a:bodyPr/>
          <a:lstStyle/>
          <a:p>
            <a:pPr marL="0" indent="0">
              <a:buNone/>
            </a:pPr>
            <a:r>
              <a:rPr lang="en-US" dirty="0"/>
              <a:t>#3: </a:t>
            </a:r>
            <a:r>
              <a:rPr lang="en-US" b="0" dirty="0">
                <a:effectLst/>
                <a:latin typeface="Consolas" panose="020B0609020204030204" pitchFamily="49" charset="0"/>
              </a:rPr>
              <a:t>number of subjects in previous period is more or equals to the number of subjects in current period</a:t>
            </a:r>
          </a:p>
          <a:p>
            <a:pPr marL="0" indent="0">
              <a:buNone/>
            </a:pPr>
            <a:endParaRPr lang="en-US" dirty="0"/>
          </a:p>
          <a:p>
            <a:pPr marL="0" indent="0">
              <a:buNone/>
            </a:pPr>
            <a:r>
              <a:rPr lang="en-US" dirty="0"/>
              <a:t>#4: for each pair of conflict subjects in conflict list:</a:t>
            </a:r>
          </a:p>
          <a:p>
            <a:pPr marL="0" indent="0">
              <a:buNone/>
            </a:pPr>
            <a:endParaRPr lang="en-US" dirty="0"/>
          </a:p>
          <a:p>
            <a:pPr marL="0" indent="0">
              <a:buNone/>
            </a:pPr>
            <a:endParaRPr lang="en-US" dirty="0"/>
          </a:p>
          <a:p>
            <a:pPr marL="0" indent="0">
              <a:buNone/>
            </a:pPr>
            <a:endParaRPr lang="en-US" dirty="0"/>
          </a:p>
          <a:p>
            <a:pPr marL="0" indent="0">
              <a:buNone/>
            </a:pPr>
            <a:r>
              <a:rPr lang="en-US" dirty="0"/>
              <a:t>#5: </a:t>
            </a:r>
            <a:r>
              <a:rPr lang="en-US" sz="2600" b="0" dirty="0">
                <a:effectLst/>
                <a:latin typeface="Consolas" panose="020B0609020204030204" pitchFamily="49" charset="0"/>
              </a:rPr>
              <a:t>for each period j, we take P as the objective function that represent the total number of periods</a:t>
            </a:r>
          </a:p>
          <a:p>
            <a:pPr marL="0" indent="0">
              <a:buNone/>
            </a:pPr>
            <a:r>
              <a:rPr lang="en-US" sz="2600" b="0" dirty="0">
                <a:effectLst/>
                <a:latin typeface="Consolas" panose="020B0609020204030204" pitchFamily="49" charset="0"/>
              </a:rPr>
              <a:t>		P[j] = max(x[i][j][k])</a:t>
            </a:r>
          </a:p>
          <a:p>
            <a:pPr marL="0" indent="0">
              <a:buNone/>
            </a:pPr>
            <a:endParaRPr lang="en-US" dirty="0"/>
          </a:p>
        </p:txBody>
      </p:sp>
      <p:pic>
        <p:nvPicPr>
          <p:cNvPr id="8" name="Picture 7">
            <a:extLst>
              <a:ext uri="{FF2B5EF4-FFF2-40B4-BE49-F238E27FC236}">
                <a16:creationId xmlns:a16="http://schemas.microsoft.com/office/drawing/2014/main" id="{F7669BB6-0ACF-E7DC-F1B7-693F6C2E6750}"/>
              </a:ext>
            </a:extLst>
          </p:cNvPr>
          <p:cNvPicPr>
            <a:picLocks noChangeAspect="1"/>
          </p:cNvPicPr>
          <p:nvPr/>
        </p:nvPicPr>
        <p:blipFill>
          <a:blip r:embed="rId2"/>
          <a:stretch>
            <a:fillRect/>
          </a:stretch>
        </p:blipFill>
        <p:spPr>
          <a:xfrm>
            <a:off x="1500230" y="3332374"/>
            <a:ext cx="5473887" cy="1381027"/>
          </a:xfrm>
          <a:prstGeom prst="rect">
            <a:avLst/>
          </a:prstGeom>
        </p:spPr>
      </p:pic>
    </p:spTree>
    <p:extLst>
      <p:ext uri="{BB962C8B-B14F-4D97-AF65-F5344CB8AC3E}">
        <p14:creationId xmlns:p14="http://schemas.microsoft.com/office/powerpoint/2010/main" val="4676996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481</TotalTime>
  <Words>1550</Words>
  <Application>Microsoft Office PowerPoint</Application>
  <PresentationFormat>On-screen Show (4:3)</PresentationFormat>
  <Paragraphs>220</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Consolas</vt:lpstr>
      <vt:lpstr>Lato</vt:lpstr>
      <vt:lpstr>Office Theme</vt:lpstr>
      <vt:lpstr>OPTIMIZATION MINI PROJECT </vt:lpstr>
      <vt:lpstr>PowerPoint Presentation</vt:lpstr>
      <vt:lpstr>PowerPoint Presentation</vt:lpstr>
      <vt:lpstr>PowerPoint Presentation</vt:lpstr>
      <vt:lpstr>Test Case Generator</vt:lpstr>
      <vt:lpstr>I. CP-SAT</vt:lpstr>
      <vt:lpstr> </vt:lpstr>
      <vt:lpstr> </vt:lpstr>
      <vt:lpstr> </vt:lpstr>
      <vt:lpstr>II. Bruteforce</vt:lpstr>
      <vt:lpstr> </vt:lpstr>
      <vt:lpstr> </vt:lpstr>
      <vt:lpstr>III. CP-Binary Implementation Idea</vt:lpstr>
      <vt:lpstr>CP-Binary Advantage</vt:lpstr>
      <vt:lpstr>Constraint Programming Disdvantage</vt:lpstr>
      <vt:lpstr>IV. Greedy Algorithm Idea</vt:lpstr>
      <vt:lpstr>Greedy Algorithm Improvement Idea</vt:lpstr>
      <vt:lpstr>Greedy Algorithm Implementation Idea</vt:lpstr>
      <vt:lpstr>Greedy Algorithm Advantage </vt:lpstr>
      <vt:lpstr>Greedy Algorithm Disadvantage </vt:lpstr>
      <vt:lpstr>STOCHASTIC HILL CLIMBING SEARCH</vt:lpstr>
      <vt:lpstr>V. STOCHASTIC HILL CLIMBING SEARCH IDEA</vt:lpstr>
      <vt:lpstr>STOCHASTIC HILL CLIMBING SEARCH PSEUDOCODE</vt:lpstr>
      <vt:lpstr>STOCHASTIC HILL CLIMBING</vt:lpstr>
      <vt:lpstr>VISUALIZATION</vt:lpstr>
      <vt:lpstr>Pros and Cons</vt:lpstr>
      <vt:lpstr>VI. Time and result check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Trinh Thai Duong 20214954</cp:lastModifiedBy>
  <cp:revision>19</cp:revision>
  <dcterms:created xsi:type="dcterms:W3CDTF">2021-05-28T04:32:29Z</dcterms:created>
  <dcterms:modified xsi:type="dcterms:W3CDTF">2023-02-14T15:53:58Z</dcterms:modified>
</cp:coreProperties>
</file>